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Jacob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Jacob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Talk about clan split, Judy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Rachael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Judy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baseline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baseline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b="0" baseline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baseline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b="0" baseline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01.png"/><Relationship Id="rId5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7.png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8" Type="http://schemas.openxmlformats.org/officeDocument/2006/relationships/image" Target="../media/image34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8.gif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6.gif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youtube.com/v/q6gYZeK2VGk" TargetMode="External"/><Relationship Id="rId5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0" y="0"/>
            <a:ext cx="9144000" cy="2316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Social Structure and Rank Predict Fitness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Spotted Hyenas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0" y="5827000"/>
            <a:ext cx="9144000" cy="103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Conrad Beckmann, Judy Bloom, Jacob Lambert, Rachael Ward, Amiyaal Ilany, and Jiang Jiang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75" y="2316300"/>
            <a:ext cx="4084849" cy="35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Hypothesis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Rank and connectivity predict fitness better than rank alone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connectivity between and within matrilines is what previous studies have attributed to “chance”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00" y="1983750"/>
            <a:ext cx="4372125" cy="327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24" y="4778000"/>
            <a:ext cx="6897274" cy="2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51425" y="1143000"/>
            <a:ext cx="5154599" cy="198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Masai Mara National Park, Talek clan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22 year study 1988 - 2009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390100" y="3124500"/>
            <a:ext cx="1705799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tblHyenas: profile data on 2,000 hyenas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0" y="5301608"/>
            <a:ext cx="2315399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tblSessions: 80,000 interactive observations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426762" y="0"/>
            <a:ext cx="3496500" cy="72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tblAggression: 50,000 aggressive observations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25" y="757300"/>
            <a:ext cx="3937975" cy="19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5" y="2767649"/>
            <a:ext cx="7338674" cy="1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Matriline Detection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692300" y="1763700"/>
            <a:ext cx="3994500" cy="373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Mother-cub relationships determined from Hyena Table</a:t>
            </a:r>
            <a:br>
              <a:rPr lang="en"/>
            </a:b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Floyd-Warshall algorithm used to calculate transitive closure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7" y="4239579"/>
            <a:ext cx="4409824" cy="21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87" y="1763704"/>
            <a:ext cx="4409824" cy="2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25" y="282375"/>
            <a:ext cx="7693549" cy="62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32400" y="176947"/>
            <a:ext cx="5684999" cy="86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Rank Calculations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734362" y="29003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David’s Score calculated for every matriline and year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Aggressive interactions used to determine rank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Ignored aggression within matrilines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32400" y="5636925"/>
            <a:ext cx="4073700" cy="9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</a:t>
            </a:r>
            <a:r>
              <a:rPr baseline="-25000" i="1" lang="en"/>
              <a:t>ij</a:t>
            </a:r>
            <a:r>
              <a:rPr lang="en"/>
              <a:t> is the number of instances of aggression of hyenas in matriline </a:t>
            </a:r>
            <a:r>
              <a:rPr i="1" lang="en"/>
              <a:t>i </a:t>
            </a:r>
            <a:r>
              <a:rPr lang="en"/>
              <a:t>against hyenas in matriline </a:t>
            </a:r>
            <a:r>
              <a:rPr i="1" lang="en"/>
              <a:t>j</a:t>
            </a:r>
            <a:r>
              <a:rPr lang="en"/>
              <a:t> divided by the total number of instance of aggression between the matrilines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87" y="1408186"/>
            <a:ext cx="3898524" cy="42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637" y="1038250"/>
            <a:ext cx="3937975" cy="1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984"/>
            <a:ext cx="9143999" cy="4390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Matriline Rank by Year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57900" y="4743975"/>
            <a:ext cx="8428200" cy="170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Matrilines change ranks over time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Some matrilines die out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Higher ranks are more stable than lower ranks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Twice-Weight Association Index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3318600"/>
            <a:ext cx="7502999" cy="3180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measures connectivity between individuals </a:t>
            </a:r>
            <a:r>
              <a:rPr i="1" lang="en"/>
              <a:t>i</a:t>
            </a:r>
            <a:r>
              <a:rPr lang="en"/>
              <a:t> and </a:t>
            </a:r>
            <a:r>
              <a:rPr i="1" lang="en"/>
              <a:t>j</a:t>
            </a:r>
            <a:r>
              <a:rPr lang="en"/>
              <a:t> from observation counts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weights social ties in a weighted network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represented by edge width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75" y="1629686"/>
            <a:ext cx="8289049" cy="147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Talek clan social network, 1995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" y="1513700"/>
            <a:ext cx="9041623" cy="47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3508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Internal and External Connectivity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600200"/>
            <a:ext cx="3994500" cy="232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Internal Calculations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692275" y="1600200"/>
            <a:ext cx="3994500" cy="232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Calculations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78" y="2494653"/>
            <a:ext cx="363897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704" y="2494654"/>
            <a:ext cx="3766975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0" y="5644400"/>
            <a:ext cx="4671525" cy="12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275" y="5644400"/>
            <a:ext cx="4451724" cy="12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150" y="3800412"/>
            <a:ext cx="3994499" cy="15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0550" y="4102962"/>
            <a:ext cx="4720975" cy="78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250" y="3369062"/>
            <a:ext cx="5737299" cy="142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" type="body"/>
          </p:nvPr>
        </p:nvSpPr>
        <p:spPr>
          <a:xfrm>
            <a:off x="4451700" y="1600200"/>
            <a:ext cx="4235100" cy="496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Matrix quantifying the connectivity between every pair of matrilines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When multiplied by a rank vector, returns a vector of effects of other matrilines’ social rank weighted by their connection on each matriline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Rank-Weighted Connectivity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93599"/>
            <a:ext cx="3994499" cy="1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87" y="5342225"/>
            <a:ext cx="4862925" cy="1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Structure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Network Analysis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Study Species - Hyenas</a:t>
            </a:r>
            <a:br>
              <a:rPr lang="en"/>
            </a:b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Matrilineal and Rank Calculations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Network Connectivity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Matrilineal Fitness</a:t>
            </a:r>
            <a:br>
              <a:rPr lang="en"/>
            </a:b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Model</a:t>
            </a:r>
            <a:br>
              <a:rPr lang="en"/>
            </a:b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Conclusion and Future Work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Matriline Fitness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Divided by matriline size to avoid bias towards larger matrilines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Divided by clan average to avoid bias for years with environmental effects that supported more births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14762"/>
            <a:ext cx="4235075" cy="18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74645"/>
            <a:ext cx="8229600" cy="7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Models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53050" y="919550"/>
            <a:ext cx="4289700" cy="359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 = f(r, e, i, Ar)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 = fitness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 = rank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 = external connectivity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 = internal connectivity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Ar = rank-weighted connectivity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4617750" y="919550"/>
            <a:ext cx="4406999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lm() = function for calculating linear regression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>
              <a:spcBef>
                <a:spcPts val="0"/>
              </a:spcBef>
              <a:buNone/>
            </a:pPr>
            <a:r>
              <a:rPr lang="en" sz="3000"/>
              <a:t>AIC() = Generic function calculating Akaike's Information Criterion. Lower values indicate a better fitting model.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02500" y="5333450"/>
            <a:ext cx="8384400" cy="143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We tested over 30 models with different permutations of the parameters and compared AIC values. 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5164100" y="617525"/>
            <a:ext cx="3994500" cy="575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lm(f ~ r) 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AIC: 13.84</a:t>
            </a:r>
          </a:p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Access to resources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Larger body size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640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4847000" y="343750"/>
            <a:ext cx="4145699" cy="628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/>
              <a:t>lm(f ~ A%*%r + r:i + r:e) AIC: 3.05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600"/>
              <a:t>+Connectivity Matrix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Connection with high-ranking hyenas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600"/>
              <a:t>+Internal Connectivity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Defense against revolutionary coalitions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Control of kills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600"/>
              <a:t>-External Connectivity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Formation of revolutionary coalitions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2400"/>
              <a:t>Roaming for prey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42325" cy="6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5042525" y="851675"/>
            <a:ext cx="4242000" cy="54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/>
              <a:t>lm(f ~ A%*%r + r + r:i + r:e)</a:t>
            </a:r>
            <a:r>
              <a:rPr lang="en" sz="2600"/>
              <a:t>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/>
              <a:t>AIC: 0.254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2600"/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Lowest AIC,  highest R</a:t>
            </a:r>
            <a:r>
              <a:rPr baseline="30000" lang="en" sz="2800"/>
              <a:t>2</a:t>
            </a:r>
            <a:r>
              <a:rPr lang="en" sz="2800"/>
              <a:t> value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Similar parameters as Plot 2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Negative effect of rank (p-value = 0.096)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Counterbalance the connectivity:rank parameters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425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49950" y="0"/>
            <a:ext cx="8236799" cy="88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692275" y="967825"/>
            <a:ext cx="4416600" cy="560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Linear models involving rank and connectivity predict fitness better than rank alone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Connectivity within and between matrilines affects differently ranked matrilines differently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825"/>
            <a:ext cx="4416725" cy="589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Clan split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476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Human influence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Cattle Herding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625" y="3375825"/>
            <a:ext cx="4190375" cy="34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8000"/>
            <a:ext cx="4451699" cy="37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3410650" y="3801950"/>
            <a:ext cx="1282199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1999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8016475" y="3767600"/>
            <a:ext cx="990000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2005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615250" y="11175"/>
            <a:ext cx="7090800" cy="752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Clan Split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223"/>
            <a:ext cx="9144000" cy="486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Time Interval of Model Variables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614700"/>
            <a:ext cx="41193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yearly intervals in the model instead of averaging yearly values over the entire interval 1992-1999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more biologically relevant intervals than calendar years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0" y="-4"/>
            <a:ext cx="8229600" cy="67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Matriline Determination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" y="743875"/>
            <a:ext cx="5555551" cy="3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187" y="3837012"/>
            <a:ext cx="5706725" cy="30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135700" y="743875"/>
            <a:ext cx="4008299" cy="612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/>
              <a:t>Matrilines based on maternal data extending only as far back as mid-1988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/>
              <a:t>Generational gap not considered in later years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chemeClr val="dk1"/>
                </a:solidFill>
              </a:rPr>
              <a:t>Future work: Use divergence of family trees for a more logical and dynamic definition of matrilines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Social Structure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39992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Patterns of interactions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Individuals differ in their importance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Connections influence dynamics in other contexts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May be organized into subgroups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688" y="738599"/>
            <a:ext cx="4686175" cy="58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rgbClr val="000000"/>
                </a:solidFill>
              </a:rPr>
              <a:t>We thank NIMBioS for this research opportunity and Dr. Kay Holekamp for allowing us to use the data collected from her lab.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rgbClr val="000000"/>
                </a:solidFill>
              </a:rPr>
              <a:t>We especially thank Dr. Amiyaal Ilany and Dr. Jiang Jiang for their wonderful mentoring and support throughout the project.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50" y="1822125"/>
            <a:ext cx="7952700" cy="45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575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Animal Sociality</a:t>
            </a:r>
          </a:p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592650" y="4723200"/>
            <a:ext cx="7958699" cy="192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“I believe they can tell us a lot about our own society. Animal sociality is similar to ours, while simpler to objectively quantify.”</a:t>
            </a:r>
          </a:p>
          <a:p>
            <a:pPr indent="457200" lvl="0" marL="411480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- Amiyaal Ilany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25" y="1200550"/>
            <a:ext cx="5411550" cy="36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8150" y="1237700"/>
            <a:ext cx="5836349" cy="48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5094000" y="1543325"/>
            <a:ext cx="4050000" cy="48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/>
              <a:t>Study of social groups as networks composed of nodes connected by edges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/>
              <a:t>Nodes represent individuals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000"/>
              <a:t>Edges represent social ties</a:t>
            </a: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Social Network Analysis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Individual Traits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Independent of network structure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Sex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Age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Rank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25" y="1363875"/>
            <a:ext cx="4432049" cy="54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Network Traits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600200"/>
            <a:ext cx="3833399" cy="456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Emerged from network structure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Degree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Triads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Strength of connection in a weighted network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Information Exchange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Benefit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475" y="1417650"/>
            <a:ext cx="3833324" cy="51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3273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Spotted Hyenas as a Study Species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88750" y="3921050"/>
            <a:ext cx="8566499" cy="2868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structure is unique among carnivores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Live in multi-family clans dominated by females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Social network divided into family subgroups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Subgroups have distinct ranks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Family groups are determined by maternity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" y="1696787"/>
            <a:ext cx="8566501" cy="237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Matrilines and Social Rank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467400" y="1417650"/>
            <a:ext cx="4397699" cy="513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Cubs inherit social rank from mothers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Matrilines share the same rank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Higher rank leads to higher fitness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Better access to resources, able to have more cubs</a:t>
            </a:r>
          </a:p>
        </p:txBody>
      </p:sp>
      <p:sp>
        <p:nvSpPr>
          <p:cNvPr id="80" name="Shape 80">
            <a:hlinkClick r:id="rId4"/>
          </p:cNvPr>
          <p:cNvSpPr/>
          <p:nvPr/>
        </p:nvSpPr>
        <p:spPr>
          <a:xfrm>
            <a:off x="69700" y="2249425"/>
            <a:ext cx="4397699" cy="32734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